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68" r:id="rId4"/>
    <p:sldId id="304" r:id="rId5"/>
    <p:sldId id="279" r:id="rId6"/>
    <p:sldId id="278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258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5" autoAdjust="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756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365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210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708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637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304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409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39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091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35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8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46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5D3AB-6FAA-1E42-A230-10912FCE0F3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F5C81C-81AF-5143-B9C6-A5A704DAFC0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45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703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399" y="893798"/>
            <a:ext cx="4641315" cy="179980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02069" y="256206"/>
            <a:ext cx="6831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>
                    <a:lumMod val="65000"/>
                  </a:schemeClr>
                </a:solidFill>
              </a:rPr>
              <a:t>STUDEO </a:t>
            </a:r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| </a:t>
            </a:r>
            <a:r>
              <a:rPr lang="pt-BR" sz="2000" dirty="0" smtClean="0">
                <a:solidFill>
                  <a:schemeClr val="bg1">
                    <a:lumMod val="65000"/>
                  </a:schemeClr>
                </a:solidFill>
              </a:rPr>
              <a:t>Assistir aula demanda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0281" y="1117328"/>
            <a:ext cx="2252498" cy="1136774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4757" y="2693604"/>
            <a:ext cx="5393525" cy="2384797"/>
          </a:xfrm>
          <a:prstGeom prst="rect">
            <a:avLst/>
          </a:prstGeom>
        </p:spPr>
      </p:pic>
      <p:sp>
        <p:nvSpPr>
          <p:cNvPr id="9" name="Seta em Curva para Baixo 8"/>
          <p:cNvSpPr/>
          <p:nvPr/>
        </p:nvSpPr>
        <p:spPr>
          <a:xfrm>
            <a:off x="3615070" y="766208"/>
            <a:ext cx="2114067" cy="552893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Seta em Curva para a Esquerda 9"/>
          <p:cNvSpPr/>
          <p:nvPr/>
        </p:nvSpPr>
        <p:spPr>
          <a:xfrm>
            <a:off x="4862714" y="1371931"/>
            <a:ext cx="520995" cy="1658348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764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2069" y="256206"/>
            <a:ext cx="6831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>
                    <a:lumMod val="65000"/>
                  </a:schemeClr>
                </a:solidFill>
              </a:rPr>
              <a:t>STUDEO </a:t>
            </a:r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| </a:t>
            </a:r>
            <a:r>
              <a:rPr lang="pt-BR" sz="2000" dirty="0" smtClean="0">
                <a:solidFill>
                  <a:schemeClr val="bg1">
                    <a:lumMod val="65000"/>
                  </a:schemeClr>
                </a:solidFill>
              </a:rPr>
              <a:t>Atividades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721" y="937158"/>
            <a:ext cx="6498472" cy="4092041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1676482" y="1296365"/>
            <a:ext cx="6255406" cy="111722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6124353" y="937158"/>
            <a:ext cx="1942296" cy="7215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6478772" y="2503688"/>
            <a:ext cx="1453116" cy="12389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181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2069" y="256206"/>
            <a:ext cx="6831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>
                    <a:lumMod val="65000"/>
                  </a:schemeClr>
                </a:solidFill>
              </a:rPr>
              <a:t>STUDEO </a:t>
            </a:r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| </a:t>
            </a:r>
            <a:r>
              <a:rPr lang="pt-BR" sz="2000" dirty="0" smtClean="0">
                <a:solidFill>
                  <a:schemeClr val="bg1">
                    <a:lumMod val="65000"/>
                  </a:schemeClr>
                </a:solidFill>
              </a:rPr>
              <a:t>Fórum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012" y="806856"/>
            <a:ext cx="8181975" cy="1190625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8416" y="2148021"/>
            <a:ext cx="4835266" cy="2935845"/>
          </a:xfrm>
          <a:prstGeom prst="rect">
            <a:avLst/>
          </a:prstGeom>
        </p:spPr>
      </p:pic>
      <p:sp>
        <p:nvSpPr>
          <p:cNvPr id="6" name="Seta em Curva para a Esquerda 5"/>
          <p:cNvSpPr/>
          <p:nvPr/>
        </p:nvSpPr>
        <p:spPr>
          <a:xfrm>
            <a:off x="7931888" y="1913861"/>
            <a:ext cx="552893" cy="1212112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4" name="Retângulo 13"/>
          <p:cNvSpPr/>
          <p:nvPr/>
        </p:nvSpPr>
        <p:spPr>
          <a:xfrm>
            <a:off x="6730408" y="3753294"/>
            <a:ext cx="1023273" cy="34024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/>
          <p:cNvSpPr/>
          <p:nvPr/>
        </p:nvSpPr>
        <p:spPr>
          <a:xfrm>
            <a:off x="2867801" y="4245935"/>
            <a:ext cx="747270" cy="52808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/>
          <p:cNvSpPr/>
          <p:nvPr/>
        </p:nvSpPr>
        <p:spPr>
          <a:xfrm>
            <a:off x="3213084" y="4890977"/>
            <a:ext cx="401987" cy="19288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4072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 animBg="1"/>
      <p:bldP spid="15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2069" y="256206"/>
            <a:ext cx="6831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>
                    <a:lumMod val="65000"/>
                  </a:schemeClr>
                </a:solidFill>
              </a:rPr>
              <a:t>STUDEO </a:t>
            </a:r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| </a:t>
            </a:r>
            <a:r>
              <a:rPr lang="pt-BR" sz="2000" dirty="0" smtClean="0">
                <a:solidFill>
                  <a:schemeClr val="bg1">
                    <a:lumMod val="65000"/>
                  </a:schemeClr>
                </a:solidFill>
              </a:rPr>
              <a:t>Materiais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24" y="891821"/>
            <a:ext cx="4140284" cy="269135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891821"/>
            <a:ext cx="2619375" cy="142875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999" y="2320571"/>
            <a:ext cx="4211243" cy="2697996"/>
          </a:xfrm>
          <a:prstGeom prst="rect">
            <a:avLst/>
          </a:prstGeom>
        </p:spPr>
      </p:pic>
      <p:sp>
        <p:nvSpPr>
          <p:cNvPr id="12" name="Retângulo 11"/>
          <p:cNvSpPr/>
          <p:nvPr/>
        </p:nvSpPr>
        <p:spPr>
          <a:xfrm>
            <a:off x="138224" y="2056529"/>
            <a:ext cx="747270" cy="186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ta em Curva para a Esquerda 9"/>
          <p:cNvSpPr/>
          <p:nvPr/>
        </p:nvSpPr>
        <p:spPr>
          <a:xfrm>
            <a:off x="6464595" y="1701209"/>
            <a:ext cx="350875" cy="988828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3210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2069" y="256206"/>
            <a:ext cx="6831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>
                    <a:lumMod val="65000"/>
                  </a:schemeClr>
                </a:solidFill>
              </a:rPr>
              <a:t>STUDEO </a:t>
            </a:r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| </a:t>
            </a:r>
            <a:r>
              <a:rPr lang="pt-BR" sz="2000" dirty="0" smtClean="0">
                <a:solidFill>
                  <a:schemeClr val="bg1">
                    <a:lumMod val="65000"/>
                  </a:schemeClr>
                </a:solidFill>
              </a:rPr>
              <a:t>Informações complementares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83" y="973544"/>
            <a:ext cx="5800725" cy="85725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7743" y="973544"/>
            <a:ext cx="2686050" cy="4029075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2272374" y="1308698"/>
            <a:ext cx="3299085" cy="5220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6247743" y="1147467"/>
            <a:ext cx="2686050" cy="141498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6247743" y="3987209"/>
            <a:ext cx="2686050" cy="8825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0493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2069" y="256206"/>
            <a:ext cx="6831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>
                    <a:lumMod val="65000"/>
                  </a:schemeClr>
                </a:solidFill>
              </a:rPr>
              <a:t>STUDEO </a:t>
            </a:r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| </a:t>
            </a:r>
            <a:r>
              <a:rPr lang="pt-BR" sz="2000" dirty="0" smtClean="0">
                <a:solidFill>
                  <a:schemeClr val="bg1">
                    <a:lumMod val="65000"/>
                  </a:schemeClr>
                </a:solidFill>
              </a:rPr>
              <a:t>Acompanhamento da disciplina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26" y="896346"/>
            <a:ext cx="3494679" cy="1553945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3924" y="896346"/>
            <a:ext cx="4213387" cy="4099652"/>
          </a:xfrm>
          <a:prstGeom prst="rect">
            <a:avLst/>
          </a:prstGeom>
        </p:spPr>
      </p:pic>
      <p:sp>
        <p:nvSpPr>
          <p:cNvPr id="7" name="Seta para a Direita 6"/>
          <p:cNvSpPr/>
          <p:nvPr/>
        </p:nvSpPr>
        <p:spPr>
          <a:xfrm>
            <a:off x="1754372" y="1796904"/>
            <a:ext cx="2264735" cy="23391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884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2069" y="256206"/>
            <a:ext cx="6831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>
                    <a:lumMod val="65000"/>
                  </a:schemeClr>
                </a:solidFill>
              </a:rPr>
              <a:t>STUDEO </a:t>
            </a:r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| </a:t>
            </a:r>
            <a:r>
              <a:rPr lang="pt-BR" sz="2000" dirty="0" smtClean="0">
                <a:solidFill>
                  <a:schemeClr val="bg1">
                    <a:lumMod val="65000"/>
                  </a:schemeClr>
                </a:solidFill>
              </a:rPr>
              <a:t>Acompanhamento de presença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37" y="1050057"/>
            <a:ext cx="2775098" cy="1518343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2046192" y="1809229"/>
            <a:ext cx="1141885" cy="51374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eta para a Direita 4"/>
          <p:cNvSpPr/>
          <p:nvPr/>
        </p:nvSpPr>
        <p:spPr>
          <a:xfrm>
            <a:off x="3792802" y="1720783"/>
            <a:ext cx="478465" cy="21265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1" name="Agrupar 10"/>
          <p:cNvGrpSpPr/>
          <p:nvPr/>
        </p:nvGrpSpPr>
        <p:grpSpPr>
          <a:xfrm>
            <a:off x="4759035" y="678283"/>
            <a:ext cx="3516425" cy="2116871"/>
            <a:chOff x="4174395" y="771802"/>
            <a:chExt cx="4101066" cy="2323264"/>
          </a:xfrm>
        </p:grpSpPr>
        <p:pic>
          <p:nvPicPr>
            <p:cNvPr id="9" name="Imagem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74395" y="771802"/>
              <a:ext cx="4101066" cy="2323264"/>
            </a:xfrm>
            <a:prstGeom prst="rect">
              <a:avLst/>
            </a:prstGeom>
          </p:spPr>
        </p:pic>
        <p:pic>
          <p:nvPicPr>
            <p:cNvPr id="10" name="Imagem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43600" y="2433638"/>
              <a:ext cx="2224428" cy="209425"/>
            </a:xfrm>
            <a:prstGeom prst="rect">
              <a:avLst/>
            </a:prstGeom>
          </p:spPr>
        </p:pic>
      </p:grpSp>
      <p:pic>
        <p:nvPicPr>
          <p:cNvPr id="12" name="Imagem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6192" y="2472968"/>
            <a:ext cx="4471055" cy="2609388"/>
          </a:xfrm>
          <a:prstGeom prst="rect">
            <a:avLst/>
          </a:prstGeom>
        </p:spPr>
      </p:pic>
      <p:sp>
        <p:nvSpPr>
          <p:cNvPr id="13" name="Seta em Curva para a Esquerda 12"/>
          <p:cNvSpPr/>
          <p:nvPr/>
        </p:nvSpPr>
        <p:spPr>
          <a:xfrm>
            <a:off x="7095017" y="2568400"/>
            <a:ext cx="301336" cy="914400"/>
          </a:xfrm>
          <a:prstGeom prst="curvedLeftArrow">
            <a:avLst>
              <a:gd name="adj1" fmla="val 50000"/>
              <a:gd name="adj2" fmla="val 50000"/>
              <a:gd name="adj3" fmla="val 2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4" name="Retângulo 13"/>
          <p:cNvSpPr/>
          <p:nvPr/>
        </p:nvSpPr>
        <p:spPr>
          <a:xfrm>
            <a:off x="2046191" y="2478602"/>
            <a:ext cx="4471056" cy="266489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1580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animBg="1"/>
      <p:bldP spid="13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146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56876" y="2546764"/>
            <a:ext cx="4048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1600" b="1" dirty="0" smtClean="0">
                <a:solidFill>
                  <a:schemeClr val="bg1">
                    <a:lumMod val="75000"/>
                  </a:schemeClr>
                </a:solidFill>
              </a:rPr>
              <a:t>Ricardo Francisco de Pierre Satin</a:t>
            </a:r>
            <a:endParaRPr lang="en-US" sz="1600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Head de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Projetos 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</a:rPr>
              <a:t>Estratégicos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de TI</a:t>
            </a:r>
          </a:p>
        </p:txBody>
      </p:sp>
      <p:grpSp>
        <p:nvGrpSpPr>
          <p:cNvPr id="5" name="Agrupar 4"/>
          <p:cNvGrpSpPr/>
          <p:nvPr/>
        </p:nvGrpSpPr>
        <p:grpSpPr>
          <a:xfrm>
            <a:off x="3056876" y="1826684"/>
            <a:ext cx="2845522" cy="745066"/>
            <a:chOff x="1165014" y="1851670"/>
            <a:chExt cx="2845522" cy="745066"/>
          </a:xfrm>
        </p:grpSpPr>
        <p:pic>
          <p:nvPicPr>
            <p:cNvPr id="3" name="Imagem 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65014" y="1851670"/>
              <a:ext cx="880533" cy="745066"/>
            </a:xfrm>
            <a:prstGeom prst="rect">
              <a:avLst/>
            </a:prstGeom>
          </p:spPr>
        </p:pic>
        <p:sp>
          <p:nvSpPr>
            <p:cNvPr id="4" name="CaixaDeTexto 3"/>
            <p:cNvSpPr txBox="1"/>
            <p:nvPr/>
          </p:nvSpPr>
          <p:spPr>
            <a:xfrm>
              <a:off x="1994312" y="1851670"/>
              <a:ext cx="2016224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pt-BR" sz="1100" b="1" dirty="0">
                  <a:solidFill>
                    <a:srgbClr val="DAAF03"/>
                  </a:solidFill>
                  <a:latin typeface="Avenir LT Std 55 Roman" panose="020B0503020203020204" pitchFamily="34" charset="0"/>
                </a:rPr>
                <a:t>TECNOLOGIA DA INFORMAÇÃO EAD</a:t>
              </a:r>
            </a:p>
            <a:p>
              <a:endParaRPr lang="pt-BR" sz="1100" b="1" dirty="0">
                <a:solidFill>
                  <a:srgbClr val="DAAF03"/>
                </a:solidFill>
                <a:latin typeface="Avenir LT Std 55 Roman" panose="020B0503020203020204" pitchFamily="34" charset="0"/>
              </a:endParaRPr>
            </a:p>
            <a:p>
              <a:r>
                <a:rPr lang="pt-BR" sz="900" dirty="0">
                  <a:solidFill>
                    <a:srgbClr val="DAAF03"/>
                  </a:solidFill>
                  <a:latin typeface="Avenir LT Std 55 Roman" panose="020B0503020203020204" pitchFamily="34" charset="0"/>
                </a:rPr>
                <a:t>Diretoria de Operações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951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6"/>
          <p:cNvSpPr txBox="1">
            <a:spLocks/>
          </p:cNvSpPr>
          <p:nvPr/>
        </p:nvSpPr>
        <p:spPr>
          <a:xfrm>
            <a:off x="457200" y="1131590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algn="just">
              <a:buFont typeface="Arial" pitchFamily="34" charset="0"/>
              <a:buChar char="•"/>
            </a:pPr>
            <a:r>
              <a:rPr lang="pt-BR" sz="1800" dirty="0" smtClean="0">
                <a:solidFill>
                  <a:schemeClr val="tx2">
                    <a:lumMod val="50000"/>
                  </a:schemeClr>
                </a:solidFill>
              </a:rPr>
              <a:t> Visão  geral da plataforma </a:t>
            </a:r>
            <a:r>
              <a:rPr lang="pt-BR" sz="1800" dirty="0" err="1" smtClean="0">
                <a:solidFill>
                  <a:schemeClr val="tx2">
                    <a:lumMod val="50000"/>
                  </a:schemeClr>
                </a:solidFill>
              </a:rPr>
              <a:t>Studeo</a:t>
            </a:r>
            <a:r>
              <a:rPr lang="pt-BR" sz="1800" dirty="0" smtClean="0">
                <a:solidFill>
                  <a:schemeClr val="tx2">
                    <a:lumMod val="50000"/>
                  </a:schemeClr>
                </a:solidFill>
              </a:rPr>
              <a:t>;</a:t>
            </a:r>
          </a:p>
          <a:p>
            <a:pPr marL="285750" lvl="1" algn="just">
              <a:buFont typeface="Arial" pitchFamily="34" charset="0"/>
              <a:buChar char="•"/>
            </a:pPr>
            <a:r>
              <a:rPr lang="pt-BR" sz="1800" dirty="0" smtClean="0">
                <a:solidFill>
                  <a:schemeClr val="tx2">
                    <a:lumMod val="50000"/>
                  </a:schemeClr>
                </a:solidFill>
              </a:rPr>
              <a:t> Acompanhamento do aluno;</a:t>
            </a:r>
            <a:endParaRPr lang="pt-BR" sz="1800" dirty="0" smtClean="0">
              <a:solidFill>
                <a:schemeClr val="tx2">
                  <a:lumMod val="50000"/>
                </a:schemeClr>
              </a:solidFill>
            </a:endParaRPr>
          </a:p>
          <a:p>
            <a:pPr marL="285750" lvl="1" algn="just">
              <a:buFont typeface="Arial" pitchFamily="34" charset="0"/>
              <a:buChar char="•"/>
            </a:pPr>
            <a:r>
              <a:rPr lang="pt-BR" sz="1800" dirty="0" smtClean="0">
                <a:solidFill>
                  <a:schemeClr val="tx2">
                    <a:lumMod val="50000"/>
                  </a:schemeClr>
                </a:solidFill>
              </a:rPr>
              <a:t> Itens de maior impacto nos cursos híbridos;</a:t>
            </a:r>
            <a:endParaRPr lang="pt-BR" sz="18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TextBox 1"/>
          <p:cNvSpPr txBox="1"/>
          <p:nvPr/>
        </p:nvSpPr>
        <p:spPr>
          <a:xfrm>
            <a:off x="1965434" y="339502"/>
            <a:ext cx="6947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/>
              <a:t>VISÃO GERAL </a:t>
            </a:r>
            <a:r>
              <a:rPr lang="pt-BR" sz="2000" b="1" dirty="0"/>
              <a:t>| </a:t>
            </a:r>
            <a:r>
              <a:rPr lang="pt-BR" sz="2000" dirty="0" smtClean="0"/>
              <a:t>Plataforma </a:t>
            </a:r>
            <a:r>
              <a:rPr lang="pt-BR" sz="2000" dirty="0" err="1" smtClean="0"/>
              <a:t>Studeo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3172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1965434" y="339502"/>
            <a:ext cx="6947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/>
              <a:t>VISÃO GERAL </a:t>
            </a:r>
            <a:r>
              <a:rPr lang="pt-BR" sz="2000" b="1" dirty="0"/>
              <a:t>| </a:t>
            </a:r>
            <a:r>
              <a:rPr lang="pt-BR" sz="2000" dirty="0" smtClean="0"/>
              <a:t>Números e parceiros</a:t>
            </a:r>
            <a:endParaRPr lang="en-US" sz="2000" dirty="0"/>
          </a:p>
        </p:txBody>
      </p:sp>
      <p:grpSp>
        <p:nvGrpSpPr>
          <p:cNvPr id="11" name="Agrupar 10"/>
          <p:cNvGrpSpPr/>
          <p:nvPr/>
        </p:nvGrpSpPr>
        <p:grpSpPr>
          <a:xfrm>
            <a:off x="80113" y="825447"/>
            <a:ext cx="3442489" cy="1826454"/>
            <a:chOff x="80113" y="825447"/>
            <a:chExt cx="3442489" cy="1826454"/>
          </a:xfrm>
        </p:grpSpPr>
        <p:pic>
          <p:nvPicPr>
            <p:cNvPr id="1026" name="Picture 2" descr="Resultado de imagem para Temp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113" y="825447"/>
              <a:ext cx="1504138" cy="18264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CaixaDeTexto 3"/>
            <p:cNvSpPr txBox="1"/>
            <p:nvPr/>
          </p:nvSpPr>
          <p:spPr>
            <a:xfrm>
              <a:off x="1584251" y="1275904"/>
              <a:ext cx="19383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28 mil h/h</a:t>
              </a:r>
              <a:endPara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1584251" y="1741950"/>
              <a:ext cx="12923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 anos</a:t>
              </a:r>
              <a:endPara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2" name="Agrupar 11"/>
          <p:cNvGrpSpPr/>
          <p:nvPr/>
        </p:nvGrpSpPr>
        <p:grpSpPr>
          <a:xfrm>
            <a:off x="281612" y="3749280"/>
            <a:ext cx="4386201" cy="1262667"/>
            <a:chOff x="366673" y="3117947"/>
            <a:chExt cx="4386201" cy="1262667"/>
          </a:xfrm>
        </p:grpSpPr>
        <p:pic>
          <p:nvPicPr>
            <p:cNvPr id="1028" name="Picture 4" descr="Resultado de imagem para developer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673" y="3117947"/>
              <a:ext cx="1262667" cy="1262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CaixaDeTexto 7"/>
            <p:cNvSpPr txBox="1"/>
            <p:nvPr/>
          </p:nvSpPr>
          <p:spPr>
            <a:xfrm>
              <a:off x="1584250" y="3219320"/>
              <a:ext cx="3168624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10 Colaboradores</a:t>
              </a:r>
            </a:p>
            <a:p>
              <a:r>
                <a:rPr lang="pt-BR" sz="3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07 Consultores</a:t>
              </a:r>
              <a:endPara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0" name="Agrupar 9"/>
          <p:cNvGrpSpPr/>
          <p:nvPr/>
        </p:nvGrpSpPr>
        <p:grpSpPr>
          <a:xfrm>
            <a:off x="7019510" y="171860"/>
            <a:ext cx="1893262" cy="4423092"/>
            <a:chOff x="6515630" y="180825"/>
            <a:chExt cx="1893262" cy="4423092"/>
          </a:xfrm>
        </p:grpSpPr>
        <p:pic>
          <p:nvPicPr>
            <p:cNvPr id="1030" name="Picture 6" descr="Resultado de imagem para BRQ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48287" y="180825"/>
              <a:ext cx="1860605" cy="3122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Resultado de imagem para UOL Compasso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15630" y="2162910"/>
              <a:ext cx="1768212" cy="17682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Imagem 8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6296" y="3989158"/>
              <a:ext cx="1744586" cy="614759"/>
            </a:xfrm>
            <a:prstGeom prst="rect">
              <a:avLst/>
            </a:prstGeom>
          </p:spPr>
        </p:pic>
      </p:grpSp>
      <p:grpSp>
        <p:nvGrpSpPr>
          <p:cNvPr id="13" name="Agrupar 12"/>
          <p:cNvGrpSpPr/>
          <p:nvPr/>
        </p:nvGrpSpPr>
        <p:grpSpPr>
          <a:xfrm>
            <a:off x="3450913" y="1771027"/>
            <a:ext cx="3026932" cy="1950749"/>
            <a:chOff x="3450913" y="1771027"/>
            <a:chExt cx="3026932" cy="1950749"/>
          </a:xfrm>
        </p:grpSpPr>
        <p:pic>
          <p:nvPicPr>
            <p:cNvPr id="1038" name="Picture 14" descr="Resultado de imagem para livro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50913" y="1771027"/>
              <a:ext cx="3026932" cy="14879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CaixaDeTexto 17"/>
            <p:cNvSpPr txBox="1"/>
            <p:nvPr/>
          </p:nvSpPr>
          <p:spPr>
            <a:xfrm>
              <a:off x="4019298" y="3137001"/>
              <a:ext cx="161595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32 livros</a:t>
              </a:r>
              <a:endPara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3846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10"/>
          <p:cNvSpPr txBox="1"/>
          <p:nvPr/>
        </p:nvSpPr>
        <p:spPr>
          <a:xfrm>
            <a:off x="321858" y="946856"/>
            <a:ext cx="8640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2">
                    <a:lumMod val="50000"/>
                  </a:schemeClr>
                </a:solidFill>
              </a:rPr>
              <a:t>Acesso do aluno ao </a:t>
            </a:r>
            <a:r>
              <a:rPr lang="pt-BR" dirty="0" smtClean="0">
                <a:solidFill>
                  <a:schemeClr val="tx2">
                    <a:lumMod val="50000"/>
                  </a:schemeClr>
                </a:solidFill>
              </a:rPr>
              <a:t>Studeo</a:t>
            </a:r>
            <a:endParaRPr lang="pt-BR" dirty="0">
              <a:solidFill>
                <a:schemeClr val="tx2">
                  <a:lumMod val="50000"/>
                </a:schemeClr>
              </a:solidFill>
            </a:endParaRPr>
          </a:p>
          <a:p>
            <a:endParaRPr lang="pt-BR" dirty="0"/>
          </a:p>
        </p:txBody>
      </p:sp>
      <p:sp>
        <p:nvSpPr>
          <p:cNvPr id="12" name="TextBox 1"/>
          <p:cNvSpPr txBox="1"/>
          <p:nvPr/>
        </p:nvSpPr>
        <p:spPr>
          <a:xfrm>
            <a:off x="2006600" y="339502"/>
            <a:ext cx="6885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VISÃO GERAL | </a:t>
            </a:r>
            <a:r>
              <a:rPr lang="pt-BR" sz="2000" dirty="0">
                <a:solidFill>
                  <a:schemeClr val="bg1">
                    <a:lumMod val="65000"/>
                  </a:schemeClr>
                </a:solidFill>
              </a:rPr>
              <a:t>Studeo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89" y="1455921"/>
            <a:ext cx="5708207" cy="3539174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8771" y="739612"/>
            <a:ext cx="2393709" cy="425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609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2069" y="256206"/>
            <a:ext cx="6831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VISÃO GERAL | </a:t>
            </a:r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Studeo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324543" y="1275606"/>
            <a:ext cx="7991873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i="1" dirty="0" smtClean="0"/>
              <a:t>Como acessar?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b="1" i="1" dirty="0" smtClean="0">
                <a:solidFill>
                  <a:srgbClr val="0070C0"/>
                </a:solidFill>
              </a:rPr>
              <a:t>studeo.unicesumar.edu.br</a:t>
            </a:r>
            <a:endParaRPr lang="pt-BR" b="1" i="1" dirty="0" smtClean="0">
              <a:solidFill>
                <a:srgbClr val="0070C0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b="1" i="1" dirty="0" smtClean="0"/>
              <a:t>Aluno</a:t>
            </a:r>
            <a:r>
              <a:rPr lang="pt-BR" i="1" dirty="0" smtClean="0"/>
              <a:t>: Usuário: RA / Senha enviados por e-mail para o aluno após efetivação da matrícula.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b="1" i="1" dirty="0" smtClean="0"/>
              <a:t>Tutor, Mediador, Coordenador, Diretor, Professor, NAP</a:t>
            </a:r>
            <a:r>
              <a:rPr lang="pt-BR" i="1" dirty="0" smtClean="0"/>
              <a:t>: Mesmo usuário e senha do Portal.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b="1" i="1" dirty="0" smtClean="0"/>
              <a:t>Acesso padrão</a:t>
            </a:r>
            <a:r>
              <a:rPr lang="pt-BR" i="1" dirty="0" smtClean="0"/>
              <a:t> </a:t>
            </a:r>
            <a:r>
              <a:rPr lang="pt-BR" b="1" i="1" dirty="0" smtClean="0"/>
              <a:t>para demonstração com alunos</a:t>
            </a:r>
            <a:r>
              <a:rPr lang="pt-BR" i="1" dirty="0" smtClean="0"/>
              <a:t>: validar com equipe de apoio aos polos.</a:t>
            </a:r>
            <a:endParaRPr lang="pt-BR" i="1" dirty="0" smtClean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400" i="1" dirty="0"/>
          </a:p>
        </p:txBody>
      </p:sp>
    </p:spTree>
    <p:extLst>
      <p:ext uri="{BB962C8B-B14F-4D97-AF65-F5344CB8AC3E}">
        <p14:creationId xmlns:p14="http://schemas.microsoft.com/office/powerpoint/2010/main" val="45719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2069" y="256206"/>
            <a:ext cx="6831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VISÃO GERAL | </a:t>
            </a:r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Studeo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324543" y="912193"/>
            <a:ext cx="79918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i="1" dirty="0" smtClean="0"/>
              <a:t>Onde encontrar a versão Mobile?</a:t>
            </a:r>
            <a:endParaRPr lang="pt-BR" i="1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06" y="1537403"/>
            <a:ext cx="4210939" cy="2143644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0277" y="1797219"/>
            <a:ext cx="4438796" cy="188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69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2069" y="256206"/>
            <a:ext cx="6831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>
                    <a:lumMod val="65000"/>
                  </a:schemeClr>
                </a:solidFill>
              </a:rPr>
              <a:t>STUDEO </a:t>
            </a:r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| </a:t>
            </a:r>
            <a:r>
              <a:rPr lang="pt-BR" sz="2000" dirty="0" smtClean="0">
                <a:solidFill>
                  <a:schemeClr val="bg1">
                    <a:lumMod val="65000"/>
                  </a:schemeClr>
                </a:solidFill>
              </a:rPr>
              <a:t>Página principal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050" y="829936"/>
            <a:ext cx="7261022" cy="4222831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119050" y="1296365"/>
            <a:ext cx="1114864" cy="24075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233914" y="991565"/>
            <a:ext cx="1232300" cy="3048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386314" y="1320367"/>
            <a:ext cx="5993758" cy="1359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2386314" y="2708881"/>
            <a:ext cx="2855537" cy="16079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/>
          <p:cNvSpPr/>
          <p:nvPr/>
        </p:nvSpPr>
        <p:spPr>
          <a:xfrm>
            <a:off x="5383193" y="2712426"/>
            <a:ext cx="2996879" cy="16079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2386313" y="4347418"/>
            <a:ext cx="5993759" cy="70534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958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050" y="786209"/>
            <a:ext cx="7356313" cy="42665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02069" y="256206"/>
            <a:ext cx="6831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>
                    <a:lumMod val="65000"/>
                  </a:schemeClr>
                </a:solidFill>
              </a:rPr>
              <a:t>STUDEO </a:t>
            </a:r>
            <a:r>
              <a:rPr lang="pt-BR" sz="2000" b="1" dirty="0">
                <a:solidFill>
                  <a:schemeClr val="bg1">
                    <a:lumMod val="65000"/>
                  </a:schemeClr>
                </a:solidFill>
              </a:rPr>
              <a:t>| </a:t>
            </a:r>
            <a:r>
              <a:rPr lang="pt-BR" sz="2000" dirty="0" smtClean="0">
                <a:solidFill>
                  <a:schemeClr val="bg1">
                    <a:lumMod val="65000"/>
                  </a:schemeClr>
                </a:solidFill>
              </a:rPr>
              <a:t>Página da disciplina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1119050" y="1296365"/>
            <a:ext cx="1114864" cy="24075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435932" y="1285732"/>
            <a:ext cx="6039431" cy="29851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407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1731</TotalTime>
  <Words>177</Words>
  <Application>Microsoft Office PowerPoint</Application>
  <PresentationFormat>Apresentação na tela (16:9)</PresentationFormat>
  <Paragraphs>35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1" baseType="lpstr">
      <vt:lpstr>Arial</vt:lpstr>
      <vt:lpstr>Avenir LT Std 55 Roman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Digital</dc:creator>
  <cp:lastModifiedBy>Ricardo Francisco de Pierre Satin</cp:lastModifiedBy>
  <cp:revision>169</cp:revision>
  <dcterms:created xsi:type="dcterms:W3CDTF">2017-08-30T12:00:19Z</dcterms:created>
  <dcterms:modified xsi:type="dcterms:W3CDTF">2018-02-18T21:10:50Z</dcterms:modified>
</cp:coreProperties>
</file>

<file path=docProps/thumbnail.jpeg>
</file>